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oboto"/>
      <p:regular r:id="rId30"/>
      <p:bold r:id="rId31"/>
      <p:italic r:id="rId32"/>
      <p:boldItalic r:id="rId33"/>
    </p:embeddedFont>
    <p:embeddedFont>
      <p:font typeface="Nunito"/>
      <p:regular r:id="rId34"/>
      <p:bold r:id="rId35"/>
      <p:italic r:id="rId36"/>
      <p:boldItalic r:id="rId37"/>
    </p:embeddedFont>
    <p:embeddedFont>
      <p:font typeface="Comfortaa"/>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Nunito-bold.fntdata"/><Relationship Id="rId12" Type="http://schemas.openxmlformats.org/officeDocument/2006/relationships/slide" Target="slides/slide7.xml"/><Relationship Id="rId34" Type="http://schemas.openxmlformats.org/officeDocument/2006/relationships/font" Target="fonts/Nunito-regular.fntdata"/><Relationship Id="rId15" Type="http://schemas.openxmlformats.org/officeDocument/2006/relationships/slide" Target="slides/slide10.xml"/><Relationship Id="rId37" Type="http://schemas.openxmlformats.org/officeDocument/2006/relationships/font" Target="fonts/Nunito-boldItalic.fntdata"/><Relationship Id="rId14" Type="http://schemas.openxmlformats.org/officeDocument/2006/relationships/slide" Target="slides/slide9.xml"/><Relationship Id="rId36" Type="http://schemas.openxmlformats.org/officeDocument/2006/relationships/font" Target="fonts/Nunito-italic.fntdata"/><Relationship Id="rId17" Type="http://schemas.openxmlformats.org/officeDocument/2006/relationships/slide" Target="slides/slide12.xml"/><Relationship Id="rId39" Type="http://schemas.openxmlformats.org/officeDocument/2006/relationships/font" Target="fonts/Comfortaa-bold.fntdata"/><Relationship Id="rId16" Type="http://schemas.openxmlformats.org/officeDocument/2006/relationships/slide" Target="slides/slide11.xml"/><Relationship Id="rId38" Type="http://schemas.openxmlformats.org/officeDocument/2006/relationships/font" Target="fonts/Comfortaa-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2a5b7c920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2a5b7c920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2a5b7c920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2a5b7c920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2a5b7c9204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2a5b7c920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2a5b7c920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2a5b7c920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2a5b7c9204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2a5b7c9204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2a5b7c9204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2a5b7c9204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2a5b7c9204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2a5b7c9204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2a5b7c9204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2a5b7c920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2a5b7c9204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2a5b7c9204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2a5b7c9204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2a5b7c9204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2a5b7c9204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2a5b7c9204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2a5b7c9204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2a5b7c9204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2a5b7c9204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2a5b7c9204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2a5b7c9204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2a5b7c9204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2a5b7c9204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2a5b7c9204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2a5b7c9204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2a5b7c9204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2a5b7c9204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2a5b7c9204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2a5b7c9204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2a5b7c920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2a5b7c9204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2a5b7c9204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2a5b7c9204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2a5b7c920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2a5b7c9204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2a5b7c9204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2a5b7c9204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2a5b7c9204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2a5b7c9204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2a5b7c9204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guides.exceptionallives.org/hc/en-us/articles/360022539953-The-Basics-of-Transition-Plans" TargetMode="External"/><Relationship Id="rId4" Type="http://schemas.openxmlformats.org/officeDocument/2006/relationships/hyperlink" Target="https://guides.exceptionallives.org/hc/en-us/articles/360022539953-The-Basics-of-Transition-Plan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guides.exceptionallives.org/hc/en-us/articles/360022167174-The-Individual-Graduation-Plan-IGP-"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verywellhealth.com/best-colleges-and-universities-for-disabled-students-1094458#:~:text=The%20Best%20Colleges%20and%20Universities%20for%20Disabled%20Students,...%208%20Iowa%E2%80%94Iowa%20State%20University%20...%20More%20item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Preparing for What Comes Next! </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t>Monica Ahearn </a:t>
            </a:r>
            <a:endParaRPr/>
          </a:p>
          <a:p>
            <a:pPr indent="0" lvl="0" marL="0" rtl="0" algn="ctr">
              <a:spcBef>
                <a:spcPts val="0"/>
              </a:spcBef>
              <a:spcAft>
                <a:spcPts val="0"/>
              </a:spcAft>
              <a:buNone/>
            </a:pPr>
            <a:r>
              <a:rPr lang="en"/>
              <a:t>INCLUDENJ</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Follow the Code…</a:t>
            </a:r>
            <a:endParaRPr/>
          </a:p>
        </p:txBody>
      </p:sp>
      <p:sp>
        <p:nvSpPr>
          <p:cNvPr id="135" name="Google Shape;135;p1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t>6A:14 3.7 (11) Indicates that starting at age 14 or younger if determined appropriate by the IEP Team the following information </a:t>
            </a:r>
            <a:r>
              <a:rPr lang="en" sz="1700"/>
              <a:t>should</a:t>
            </a:r>
            <a:r>
              <a:rPr lang="en" sz="1700"/>
              <a:t> be included and updated annually;</a:t>
            </a:r>
            <a:endParaRPr sz="1700"/>
          </a:p>
          <a:p>
            <a:pPr indent="-336550" lvl="0" marL="457200" rtl="0" algn="l">
              <a:spcBef>
                <a:spcPts val="1200"/>
              </a:spcBef>
              <a:spcAft>
                <a:spcPts val="0"/>
              </a:spcAft>
              <a:buSzPts val="1700"/>
              <a:buAutoNum type="arabicPeriod"/>
            </a:pPr>
            <a:r>
              <a:rPr lang="en" sz="1700"/>
              <a:t>Statement of the student’s strengths and weaknesses</a:t>
            </a:r>
            <a:endParaRPr sz="1700"/>
          </a:p>
          <a:p>
            <a:pPr indent="-336550" lvl="0" marL="457200" rtl="0" algn="l">
              <a:spcBef>
                <a:spcPts val="0"/>
              </a:spcBef>
              <a:spcAft>
                <a:spcPts val="0"/>
              </a:spcAft>
              <a:buSzPts val="1700"/>
              <a:buAutoNum type="arabicPeriod"/>
            </a:pPr>
            <a:r>
              <a:rPr lang="en" sz="1700"/>
              <a:t>Identification of a course of study and </a:t>
            </a:r>
            <a:r>
              <a:rPr lang="en" sz="1700"/>
              <a:t>related</a:t>
            </a:r>
            <a:r>
              <a:rPr lang="en" sz="1700"/>
              <a:t> activities that are consistent with the student’s </a:t>
            </a:r>
            <a:r>
              <a:rPr lang="en" sz="1700"/>
              <a:t>strengths</a:t>
            </a:r>
            <a:r>
              <a:rPr lang="en" sz="1700"/>
              <a:t> and intended to assist the student in attaining postsecondary goals.</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Transition Starts at 14 </a:t>
            </a:r>
            <a:endParaRPr/>
          </a:p>
        </p:txBody>
      </p:sp>
      <p:sp>
        <p:nvSpPr>
          <p:cNvPr id="141" name="Google Shape;141;p1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00"/>
              <a:t>3. As appropriate a description of the need for consultation from other agencies .</a:t>
            </a:r>
            <a:endParaRPr sz="1600"/>
          </a:p>
          <a:p>
            <a:pPr indent="0" lvl="0" marL="0" rtl="0" algn="l">
              <a:spcBef>
                <a:spcPts val="1200"/>
              </a:spcBef>
              <a:spcAft>
                <a:spcPts val="1200"/>
              </a:spcAft>
              <a:buNone/>
            </a:pPr>
            <a:r>
              <a:rPr lang="en" sz="1600"/>
              <a:t>4. As appropriate a statement of any needed interagency linkages and </a:t>
            </a:r>
            <a:r>
              <a:rPr lang="en" sz="1600"/>
              <a:t>responsibilities</a:t>
            </a:r>
            <a:r>
              <a:rPr lang="en" sz="1600"/>
              <a:t>.</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DOES YOUR CHILD’S IEP SAY?</a:t>
            </a:r>
            <a:endParaRPr/>
          </a:p>
        </p:txBody>
      </p:sp>
      <p:pic>
        <p:nvPicPr>
          <p:cNvPr id="147" name="Google Shape;147;p16"/>
          <p:cNvPicPr preferRelativeResize="0"/>
          <p:nvPr/>
        </p:nvPicPr>
        <p:blipFill>
          <a:blip r:embed="rId3">
            <a:alphaModFix/>
          </a:blip>
          <a:stretch>
            <a:fillRect/>
          </a:stretch>
        </p:blipFill>
        <p:spPr>
          <a:xfrm>
            <a:off x="389650" y="1800200"/>
            <a:ext cx="3117248" cy="2447075"/>
          </a:xfrm>
          <a:prstGeom prst="rect">
            <a:avLst/>
          </a:prstGeom>
          <a:noFill/>
          <a:ln>
            <a:noFill/>
          </a:ln>
        </p:spPr>
      </p:pic>
      <p:sp>
        <p:nvSpPr>
          <p:cNvPr id="148" name="Google Shape;148;p16"/>
          <p:cNvSpPr txBox="1"/>
          <p:nvPr>
            <p:ph idx="1" type="body"/>
          </p:nvPr>
        </p:nvSpPr>
        <p:spPr>
          <a:xfrm>
            <a:off x="2169975" y="2055675"/>
            <a:ext cx="6402600" cy="2448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sz="1900"/>
              <a:t>Does the transition section reflect their </a:t>
            </a:r>
            <a:r>
              <a:rPr lang="en" sz="1900"/>
              <a:t>interests?</a:t>
            </a:r>
            <a:endParaRPr sz="1900"/>
          </a:p>
          <a:p>
            <a:pPr indent="0" lvl="0" marL="0" rtl="0" algn="l">
              <a:spcBef>
                <a:spcPts val="1200"/>
              </a:spcBef>
              <a:spcAft>
                <a:spcPts val="0"/>
              </a:spcAft>
              <a:buNone/>
            </a:pPr>
            <a:r>
              <a:rPr lang="en" sz="1900"/>
              <a:t>How will they reach their post secondary goals?</a:t>
            </a:r>
            <a:endParaRPr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a Transition Plan?</a:t>
            </a:r>
            <a:endParaRPr/>
          </a:p>
        </p:txBody>
      </p:sp>
      <p:sp>
        <p:nvSpPr>
          <p:cNvPr id="154" name="Google Shape;154;p1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381000" rtl="0" algn="l">
              <a:spcBef>
                <a:spcPts val="1200"/>
              </a:spcBef>
              <a:spcAft>
                <a:spcPts val="0"/>
              </a:spcAft>
              <a:buNone/>
            </a:pPr>
            <a:r>
              <a:rPr lang="en" sz="1600">
                <a:solidFill>
                  <a:srgbClr val="181716"/>
                </a:solidFill>
                <a:latin typeface="Arial"/>
                <a:ea typeface="Arial"/>
                <a:cs typeface="Arial"/>
                <a:sym typeface="Arial"/>
              </a:rPr>
              <a:t>You, your child, and the rest of the IEP team will develop a</a:t>
            </a:r>
            <a:r>
              <a:rPr lang="en" sz="1600">
                <a:solidFill>
                  <a:srgbClr val="181716"/>
                </a:solidFill>
                <a:uFill>
                  <a:noFill/>
                </a:uFill>
                <a:latin typeface="Arial"/>
                <a:ea typeface="Arial"/>
                <a:cs typeface="Arial"/>
                <a:sym typeface="Arial"/>
                <a:hlinkClick r:id="rId3">
                  <a:extLst>
                    <a:ext uri="{A12FA001-AC4F-418D-AE19-62706E023703}">
                      <ahyp:hlinkClr val="tx"/>
                    </a:ext>
                  </a:extLst>
                </a:hlinkClick>
              </a:rPr>
              <a:t> </a:t>
            </a:r>
            <a:r>
              <a:rPr lang="en" sz="1600">
                <a:solidFill>
                  <a:srgbClr val="255798"/>
                </a:solidFill>
                <a:uFill>
                  <a:noFill/>
                </a:uFill>
                <a:latin typeface="Arial"/>
                <a:ea typeface="Arial"/>
                <a:cs typeface="Arial"/>
                <a:sym typeface="Arial"/>
                <a:hlinkClick r:id="rId4">
                  <a:extLst>
                    <a:ext uri="{A12FA001-AC4F-418D-AE19-62706E023703}">
                      <ahyp:hlinkClr val="tx"/>
                    </a:ext>
                  </a:extLst>
                </a:hlinkClick>
              </a:rPr>
              <a:t>transition plan</a:t>
            </a:r>
            <a:r>
              <a:rPr lang="en" sz="1600">
                <a:solidFill>
                  <a:srgbClr val="181716"/>
                </a:solidFill>
                <a:latin typeface="Arial"/>
                <a:ea typeface="Arial"/>
                <a:cs typeface="Arial"/>
                <a:sym typeface="Arial"/>
              </a:rPr>
              <a:t> connected to the IEP. It will include your child’s goals for after high school, and the services and programs that will help prepare them to meet those goals.</a:t>
            </a:r>
            <a:endParaRPr sz="1600">
              <a:solidFill>
                <a:srgbClr val="181716"/>
              </a:solidFill>
              <a:latin typeface="Arial"/>
              <a:ea typeface="Arial"/>
              <a:cs typeface="Arial"/>
              <a:sym typeface="Arial"/>
            </a:endParaRPr>
          </a:p>
          <a:p>
            <a:pPr indent="0" lvl="0" marL="0" rtl="0" algn="l">
              <a:spcBef>
                <a:spcPts val="1200"/>
              </a:spcBef>
              <a:spcAft>
                <a:spcPts val="1200"/>
              </a:spcAft>
              <a:buNone/>
            </a:pPr>
            <a:r>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Components</a:t>
            </a:r>
            <a:r>
              <a:rPr lang="en"/>
              <a:t> of a Transition Plan </a:t>
            </a:r>
            <a:endParaRPr/>
          </a:p>
        </p:txBody>
      </p:sp>
      <p:sp>
        <p:nvSpPr>
          <p:cNvPr id="160" name="Google Shape;160;p1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228600" lvl="0" marL="838200" rtl="0" algn="l">
              <a:spcBef>
                <a:spcPts val="1200"/>
              </a:spcBef>
              <a:spcAft>
                <a:spcPts val="0"/>
              </a:spcAft>
              <a:buClr>
                <a:srgbClr val="181716"/>
              </a:buClr>
              <a:buSzPts val="2300"/>
              <a:buFont typeface="Arial"/>
              <a:buNone/>
            </a:pPr>
            <a:r>
              <a:rPr lang="en" sz="2300">
                <a:solidFill>
                  <a:srgbClr val="181716"/>
                </a:solidFill>
                <a:latin typeface="Arial"/>
                <a:ea typeface="Arial"/>
                <a:cs typeface="Arial"/>
                <a:sym typeface="Arial"/>
              </a:rPr>
              <a:t>*Further education and training</a:t>
            </a:r>
            <a:endParaRPr sz="2300">
              <a:solidFill>
                <a:srgbClr val="181716"/>
              </a:solidFill>
              <a:latin typeface="Arial"/>
              <a:ea typeface="Arial"/>
              <a:cs typeface="Arial"/>
              <a:sym typeface="Arial"/>
            </a:endParaRPr>
          </a:p>
          <a:p>
            <a:pPr indent="-228600" lvl="0" marL="838200" rtl="0" algn="l">
              <a:spcBef>
                <a:spcPts val="0"/>
              </a:spcBef>
              <a:spcAft>
                <a:spcPts val="0"/>
              </a:spcAft>
              <a:buClr>
                <a:srgbClr val="181716"/>
              </a:buClr>
              <a:buSzPts val="2300"/>
              <a:buFont typeface="Arial"/>
              <a:buNone/>
            </a:pPr>
            <a:r>
              <a:rPr lang="en" sz="2300">
                <a:solidFill>
                  <a:srgbClr val="181716"/>
                </a:solidFill>
                <a:latin typeface="Arial"/>
                <a:ea typeface="Arial"/>
                <a:cs typeface="Arial"/>
                <a:sym typeface="Arial"/>
              </a:rPr>
              <a:t>*Employment</a:t>
            </a:r>
            <a:endParaRPr sz="2300">
              <a:solidFill>
                <a:srgbClr val="181716"/>
              </a:solidFill>
              <a:latin typeface="Arial"/>
              <a:ea typeface="Arial"/>
              <a:cs typeface="Arial"/>
              <a:sym typeface="Arial"/>
            </a:endParaRPr>
          </a:p>
          <a:p>
            <a:pPr indent="-228600" lvl="0" marL="838200" rtl="0" algn="l">
              <a:spcBef>
                <a:spcPts val="0"/>
              </a:spcBef>
              <a:spcAft>
                <a:spcPts val="0"/>
              </a:spcAft>
              <a:buClr>
                <a:srgbClr val="181716"/>
              </a:buClr>
              <a:buSzPts val="2300"/>
              <a:buFont typeface="Arial"/>
              <a:buNone/>
            </a:pPr>
            <a:r>
              <a:rPr lang="en" sz="2300">
                <a:solidFill>
                  <a:srgbClr val="181716"/>
                </a:solidFill>
                <a:latin typeface="Arial"/>
                <a:ea typeface="Arial"/>
                <a:cs typeface="Arial"/>
                <a:sym typeface="Arial"/>
              </a:rPr>
              <a:t>*Independent or supported living</a:t>
            </a:r>
            <a:endParaRPr sz="2300">
              <a:solidFill>
                <a:srgbClr val="181716"/>
              </a:solidFill>
              <a:latin typeface="Arial"/>
              <a:ea typeface="Arial"/>
              <a:cs typeface="Arial"/>
              <a:sym typeface="Arial"/>
            </a:endParaRPr>
          </a:p>
          <a:p>
            <a:pPr indent="-228600" lvl="0" marL="838200" rtl="0" algn="l">
              <a:spcBef>
                <a:spcPts val="0"/>
              </a:spcBef>
              <a:spcAft>
                <a:spcPts val="0"/>
              </a:spcAft>
              <a:buClr>
                <a:srgbClr val="181716"/>
              </a:buClr>
              <a:buSzPts val="2300"/>
              <a:buFont typeface="Arial"/>
              <a:buNone/>
            </a:pPr>
            <a:r>
              <a:rPr lang="en" sz="2300">
                <a:solidFill>
                  <a:srgbClr val="181716"/>
                </a:solidFill>
                <a:latin typeface="Arial"/>
                <a:ea typeface="Arial"/>
                <a:cs typeface="Arial"/>
                <a:sym typeface="Arial"/>
              </a:rPr>
              <a:t>*Community engagement</a:t>
            </a:r>
            <a:endParaRPr sz="2300">
              <a:solidFill>
                <a:srgbClr val="181716"/>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9"/>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Career Pathways - All Options are not Equal </a:t>
            </a:r>
            <a:endParaRPr/>
          </a:p>
        </p:txBody>
      </p:sp>
      <p:sp>
        <p:nvSpPr>
          <p:cNvPr id="166" name="Google Shape;166;p1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400">
                <a:solidFill>
                  <a:srgbClr val="000000"/>
                </a:solidFill>
                <a:latin typeface="Arial"/>
                <a:ea typeface="Arial"/>
                <a:cs typeface="Arial"/>
                <a:sym typeface="Arial"/>
              </a:rPr>
              <a:t>As students and youth with disabilities prepare for their careers, they should be counseled to consider and explore a specific career to determine if it meets their career interests, abilities and goals. </a:t>
            </a:r>
            <a:endParaRPr sz="1400">
              <a:solidFill>
                <a:srgbClr val="000000"/>
              </a:solidFill>
              <a:latin typeface="Arial"/>
              <a:ea typeface="Arial"/>
              <a:cs typeface="Arial"/>
              <a:sym typeface="Arial"/>
            </a:endParaRPr>
          </a:p>
          <a:p>
            <a:pPr indent="0" lvl="0" marL="0" rtl="0" algn="l">
              <a:spcBef>
                <a:spcPts val="0"/>
              </a:spcBef>
              <a:spcAft>
                <a:spcPts val="0"/>
              </a:spcAft>
              <a:buNone/>
            </a:pPr>
            <a:r>
              <a:rPr lang="en" sz="1400">
                <a:solidFill>
                  <a:srgbClr val="000000"/>
                </a:solidFill>
                <a:latin typeface="Arial"/>
                <a:ea typeface="Arial"/>
                <a:cs typeface="Arial"/>
                <a:sym typeface="Arial"/>
              </a:rPr>
              <a:t>The Career Pathways model is designed to facilitate an individual’s career interest and advancement with multiple entrance and exit points in the individual’s career over his or her lifetime. </a:t>
            </a:r>
            <a:endParaRPr sz="1400">
              <a:solidFill>
                <a:srgbClr val="000000"/>
              </a:solidFill>
              <a:latin typeface="Arial"/>
              <a:ea typeface="Arial"/>
              <a:cs typeface="Arial"/>
              <a:sym typeface="Arial"/>
            </a:endParaRPr>
          </a:p>
          <a:p>
            <a:pPr indent="0" lvl="0" marL="0" rtl="0" algn="l">
              <a:spcBef>
                <a:spcPts val="0"/>
              </a:spcBef>
              <a:spcAft>
                <a:spcPts val="0"/>
              </a:spcAft>
              <a:buNone/>
            </a:pPr>
            <a:r>
              <a:rPr lang="en" sz="1400">
                <a:solidFill>
                  <a:srgbClr val="000000"/>
                </a:solidFill>
                <a:latin typeface="Arial"/>
                <a:ea typeface="Arial"/>
                <a:cs typeface="Arial"/>
                <a:sym typeface="Arial"/>
              </a:rPr>
              <a:t>Key program design features of the Career Pathways model include contextualized curricula, integrated basic education and occupational training, career counseling, support services, assessments and credit transfer agreements that ease entry and exit points towards credential attainment. </a:t>
            </a:r>
            <a:endParaRPr sz="1400">
              <a:solidFill>
                <a:srgbClr val="000000"/>
              </a:solidFill>
              <a:latin typeface="Arial"/>
              <a:ea typeface="Arial"/>
              <a:cs typeface="Arial"/>
              <a:sym typeface="Arial"/>
            </a:endParaRPr>
          </a:p>
          <a:p>
            <a:pPr indent="0" lvl="0" marL="0" rtl="0" algn="l">
              <a:spcBef>
                <a:spcPts val="0"/>
              </a:spcBef>
              <a:spcAft>
                <a:spcPts val="1200"/>
              </a:spcAft>
              <a:buNone/>
            </a:pPr>
            <a:r>
              <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Community Based Work Experiences </a:t>
            </a:r>
            <a:endParaRPr/>
          </a:p>
        </p:txBody>
      </p:sp>
      <p:sp>
        <p:nvSpPr>
          <p:cNvPr id="172" name="Google Shape;172;p2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Whether the student’s next step is employment or entering a postsecondary training or an educational program, it is important for students with disabilities to obtain as much work experience as possible to prepare for adult life. The National Collaborative on Workforce and Disability for Youth (NCWD) reports that the value of a work experience, whether paid or unpaid work: • Helps students acquire jobs at higher wages after they graduate; and • Promotes students who participate in occupational education and special education in integrated settings to be competitively employed more than students who have not participated in such activities.</a:t>
            </a:r>
            <a:endParaRPr sz="1400">
              <a:solidFill>
                <a:srgbClr val="000000"/>
              </a:solidFill>
              <a:latin typeface="Arial"/>
              <a:ea typeface="Arial"/>
              <a:cs typeface="Arial"/>
              <a:sym typeface="Arial"/>
            </a:endParaRPr>
          </a:p>
          <a:p>
            <a:pPr indent="0" lvl="0" marL="0" rtl="0" algn="l">
              <a:spcBef>
                <a:spcPts val="0"/>
              </a:spcBef>
              <a:spcAft>
                <a:spcPts val="1200"/>
              </a:spcAft>
              <a:buNone/>
            </a:pPr>
            <a:r>
              <a:t/>
            </a:r>
            <a:endParaRPr sz="1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Internships </a:t>
            </a:r>
            <a:endParaRPr/>
          </a:p>
        </p:txBody>
      </p:sp>
      <p:sp>
        <p:nvSpPr>
          <p:cNvPr id="178" name="Google Shape;178;p21"/>
          <p:cNvSpPr txBox="1"/>
          <p:nvPr>
            <p:ph idx="1" type="body"/>
          </p:nvPr>
        </p:nvSpPr>
        <p:spPr>
          <a:xfrm>
            <a:off x="819150" y="1571625"/>
            <a:ext cx="7505700" cy="286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Internships are formal agreements whereby a student or youth is assigned specific tasks in a workplace over a predetermined period of time. Internships can be paid or unpaid, depending on the nature of the agreement with the company and the nature of the tasks.4 Internships are usually temporary on-the-job work experiences. They not only provide individuals, including students and youth with disabilities, actual work experience and the opportunity to develop skills, but also the opportunity to determine if the type of work involved is in keeping with the individuals’ career interests, abilities and goals. There is no guarantee that an internship will lead to a permanent employment offer. However, VR counselors refer students or youth with a disability to an internship to increase their employment opportunities. The internship experience is frequently enriched by the provision of services or supports, such as transportation and vocational counseling,</a:t>
            </a:r>
            <a:endParaRPr sz="1400">
              <a:solidFill>
                <a:srgbClr val="000000"/>
              </a:solidFill>
              <a:latin typeface="Arial"/>
              <a:ea typeface="Arial"/>
              <a:cs typeface="Arial"/>
              <a:sym typeface="Arial"/>
            </a:endParaRPr>
          </a:p>
          <a:p>
            <a:pPr indent="0" lvl="0" marL="0" rtl="0" algn="l">
              <a:spcBef>
                <a:spcPts val="0"/>
              </a:spcBef>
              <a:spcAft>
                <a:spcPts val="1200"/>
              </a:spcAft>
              <a:buNone/>
            </a:pPr>
            <a:r>
              <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Mentorships </a:t>
            </a:r>
            <a:endParaRPr/>
          </a:p>
        </p:txBody>
      </p:sp>
      <p:sp>
        <p:nvSpPr>
          <p:cNvPr id="184" name="Google Shape;184;p22"/>
          <p:cNvSpPr txBox="1"/>
          <p:nvPr>
            <p:ph idx="1" type="body"/>
          </p:nvPr>
        </p:nvSpPr>
        <p:spPr>
          <a:xfrm>
            <a:off x="819150" y="1886800"/>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Arial"/>
                <a:ea typeface="Arial"/>
                <a:cs typeface="Arial"/>
                <a:sym typeface="Arial"/>
              </a:rPr>
              <a:t>A young person with or without a disability may participate in a mentoring relationship to hone his or her occupational skills and work habits. The business community describes mentoring as an employee training system under which a senior or more experienced individual (the mentor) is assigned as an advisor, counselor, or guide to a junior or trainee (mentee). The mentor is responsible for providing support to, and feedback on, the individual in his or her charge. The mentor’s area of experience is sought based on his or her career, disability, and history or life experience similar to the mentee or a host of other possibilities.</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0" rtl="0" algn="l">
              <a:spcBef>
                <a:spcPts val="0"/>
              </a:spcBef>
              <a:spcAft>
                <a:spcPts val="1200"/>
              </a:spcAft>
              <a:buNone/>
            </a:pPr>
            <a:r>
              <a:t/>
            </a:r>
            <a:endParaRPr sz="1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Paid Employment </a:t>
            </a:r>
            <a:endParaRPr/>
          </a:p>
        </p:txBody>
      </p:sp>
      <p:sp>
        <p:nvSpPr>
          <p:cNvPr id="190" name="Google Shape;190;p23"/>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Arial"/>
                <a:ea typeface="Arial"/>
                <a:cs typeface="Arial"/>
                <a:sym typeface="Arial"/>
              </a:rPr>
              <a:t>Paid Employment involves existing standard jobs in a company or customized employment positions that are negotiated with an employer. These jobs always feature a wage paid directly to the student or youth. Such work is scheduled during or after the school day. Paid employment is frequently an integral part of a student’s course of study or simply a separate adjunctive experience. Often times, these employment experiences are the first steps towards building a meaningful career for students and youth with disabilities</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0" rtl="0" algn="l">
              <a:spcBef>
                <a:spcPts val="0"/>
              </a:spcBef>
              <a:spcAft>
                <a:spcPts val="1200"/>
              </a:spcAft>
              <a:buNone/>
            </a:pPr>
            <a:r>
              <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Preparing for Graduation</a:t>
            </a:r>
            <a:endParaRPr/>
          </a:p>
        </p:txBody>
      </p:sp>
      <p:sp>
        <p:nvSpPr>
          <p:cNvPr id="196" name="Google Shape;196;p24"/>
          <p:cNvSpPr txBox="1"/>
          <p:nvPr>
            <p:ph idx="1" type="body"/>
          </p:nvPr>
        </p:nvSpPr>
        <p:spPr>
          <a:xfrm>
            <a:off x="4572000" y="1800200"/>
            <a:ext cx="4233600" cy="2448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sz="1800"/>
              <a:t>Graduation Plan</a:t>
            </a:r>
            <a:endParaRPr sz="1800"/>
          </a:p>
          <a:p>
            <a:pPr indent="-342900" lvl="0" marL="457200" rtl="0" algn="l">
              <a:spcBef>
                <a:spcPts val="0"/>
              </a:spcBef>
              <a:spcAft>
                <a:spcPts val="0"/>
              </a:spcAft>
              <a:buSzPts val="1800"/>
              <a:buAutoNum type="arabicPeriod"/>
            </a:pPr>
            <a:r>
              <a:rPr lang="en" sz="1800"/>
              <a:t>Additional </a:t>
            </a:r>
            <a:r>
              <a:rPr lang="en" sz="1800"/>
              <a:t>responsibilities</a:t>
            </a:r>
            <a:endParaRPr sz="1800"/>
          </a:p>
          <a:p>
            <a:pPr indent="-342900" lvl="0" marL="457200" rtl="0" algn="l">
              <a:spcBef>
                <a:spcPts val="0"/>
              </a:spcBef>
              <a:spcAft>
                <a:spcPts val="0"/>
              </a:spcAft>
              <a:buSzPts val="1800"/>
              <a:buAutoNum type="arabicPeriod"/>
            </a:pPr>
            <a:r>
              <a:rPr lang="en" sz="1800"/>
              <a:t>Pay Attention to Mental Health</a:t>
            </a:r>
            <a:endParaRPr sz="1800"/>
          </a:p>
          <a:p>
            <a:pPr indent="-342900" lvl="0" marL="457200" rtl="0" algn="l">
              <a:spcBef>
                <a:spcPts val="0"/>
              </a:spcBef>
              <a:spcAft>
                <a:spcPts val="0"/>
              </a:spcAft>
              <a:buSzPts val="1800"/>
              <a:buAutoNum type="arabicPeriod"/>
            </a:pPr>
            <a:r>
              <a:rPr lang="en" sz="1800"/>
              <a:t>Realistic Expectations </a:t>
            </a:r>
            <a:endParaRPr sz="1800"/>
          </a:p>
        </p:txBody>
      </p:sp>
      <p:pic>
        <p:nvPicPr>
          <p:cNvPr id="197" name="Google Shape;197;p24"/>
          <p:cNvPicPr preferRelativeResize="0"/>
          <p:nvPr/>
        </p:nvPicPr>
        <p:blipFill>
          <a:blip r:embed="rId3">
            <a:alphaModFix/>
          </a:blip>
          <a:stretch>
            <a:fillRect/>
          </a:stretch>
        </p:blipFill>
        <p:spPr>
          <a:xfrm>
            <a:off x="684925" y="1939625"/>
            <a:ext cx="3250624" cy="17361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Individual Graduation Plan</a:t>
            </a:r>
            <a:endParaRPr/>
          </a:p>
        </p:txBody>
      </p:sp>
      <p:sp>
        <p:nvSpPr>
          <p:cNvPr id="203" name="Google Shape;203;p25"/>
          <p:cNvSpPr txBox="1"/>
          <p:nvPr>
            <p:ph idx="1" type="body"/>
          </p:nvPr>
        </p:nvSpPr>
        <p:spPr>
          <a:xfrm>
            <a:off x="754200" y="195177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AS</a:t>
            </a:r>
            <a:r>
              <a:rPr lang="en" sz="1400"/>
              <a:t> a student with an IEP your child has a right to an education until they are 21. You should decide together with the CST when is the appropriate time for your child to graduate.</a:t>
            </a:r>
            <a:endParaRPr sz="1400"/>
          </a:p>
          <a:p>
            <a:pPr indent="0" lvl="0" marL="0" rtl="0" algn="l">
              <a:spcBef>
                <a:spcPts val="1200"/>
              </a:spcBef>
              <a:spcAft>
                <a:spcPts val="0"/>
              </a:spcAft>
              <a:buNone/>
            </a:pPr>
            <a:r>
              <a:rPr lang="en" sz="1400">
                <a:solidFill>
                  <a:srgbClr val="255798"/>
                </a:solidFill>
                <a:uFill>
                  <a:noFill/>
                </a:uFill>
                <a:latin typeface="Arial"/>
                <a:ea typeface="Arial"/>
                <a:cs typeface="Arial"/>
                <a:sym typeface="Arial"/>
                <a:hlinkClick r:id="rId3">
                  <a:extLst>
                    <a:ext uri="{A12FA001-AC4F-418D-AE19-62706E023703}">
                      <ahyp:hlinkClr val="tx"/>
                    </a:ext>
                  </a:extLst>
                </a:hlinkClick>
              </a:rPr>
              <a:t>Individual Graduation Plan</a:t>
            </a:r>
            <a:r>
              <a:rPr lang="en" sz="1400">
                <a:solidFill>
                  <a:srgbClr val="181716"/>
                </a:solidFill>
                <a:latin typeface="Arial"/>
                <a:ea typeface="Arial"/>
                <a:cs typeface="Arial"/>
                <a:sym typeface="Arial"/>
              </a:rPr>
              <a:t> (IGP) describes your student’s path through high school to make sure they are ready to graduate. This will include what courses they will take and how teachers will assess their performance.</a:t>
            </a:r>
            <a:r>
              <a:rPr lang="en" sz="1400"/>
              <a:t>As</a:t>
            </a:r>
            <a:endParaRPr sz="1400">
              <a:solidFill>
                <a:srgbClr val="181716"/>
              </a:solidFill>
              <a:latin typeface="Arial"/>
              <a:ea typeface="Arial"/>
              <a:cs typeface="Arial"/>
              <a:sym typeface="Arial"/>
            </a:endParaRPr>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sz="19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6"/>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 of Performance and Other Documents</a:t>
            </a:r>
            <a:endParaRPr/>
          </a:p>
        </p:txBody>
      </p:sp>
      <p:sp>
        <p:nvSpPr>
          <p:cNvPr id="209" name="Google Shape;209;p2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000000"/>
                </a:solidFill>
                <a:latin typeface="Arial"/>
                <a:ea typeface="Arial"/>
                <a:cs typeface="Arial"/>
                <a:sym typeface="Arial"/>
              </a:rPr>
              <a:t>Summary of Performance A summary of performance (SOP) is required for each student with an IEP whose eligibility for services under IDEA terminates due to graduation from secondary school with a regular high school diploma or due to exceeding the age of eligibility for FAPE under State law. The school district must provide the student with a summary of the student's academic achievement and functional performance that includes recommendations on how to assist the student in meeting the student's postsecondary goals. This summary of the student’s achievement and performance can be used to assist the student in accessing postsecondary education and/or employment services.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Evaluations </a:t>
            </a:r>
            <a:endParaRPr/>
          </a:p>
        </p:txBody>
      </p:sp>
      <p:sp>
        <p:nvSpPr>
          <p:cNvPr id="215" name="Google Shape;215;p2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800"/>
              <a:t>Ask the </a:t>
            </a:r>
            <a:r>
              <a:rPr lang="en" sz="1800"/>
              <a:t>District to evaluate your child in his senior year regardless of when they are “due” for the reevaluation process. It is important that they have updated assessments to use for their post secondary programs. This includes colleges, technical schools and DVRS.</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College Bound </a:t>
            </a:r>
            <a:endParaRPr/>
          </a:p>
        </p:txBody>
      </p:sp>
      <p:sp>
        <p:nvSpPr>
          <p:cNvPr id="221" name="Google Shape;221;p2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t>If college is in your child’s future here are some tips to keep in mind.</a:t>
            </a:r>
            <a:endParaRPr sz="1700"/>
          </a:p>
          <a:p>
            <a:pPr indent="-336550" lvl="0" marL="457200" rtl="0" algn="l">
              <a:spcBef>
                <a:spcPts val="1200"/>
              </a:spcBef>
              <a:spcAft>
                <a:spcPts val="0"/>
              </a:spcAft>
              <a:buSzPts val="1700"/>
              <a:buAutoNum type="arabicPeriod"/>
            </a:pPr>
            <a:r>
              <a:rPr lang="en" sz="1700"/>
              <a:t>Evaluations need to be up to date</a:t>
            </a:r>
            <a:endParaRPr sz="1700"/>
          </a:p>
          <a:p>
            <a:pPr indent="-336550" lvl="0" marL="457200" rtl="0" algn="l">
              <a:spcBef>
                <a:spcPts val="0"/>
              </a:spcBef>
              <a:spcAft>
                <a:spcPts val="0"/>
              </a:spcAft>
              <a:buSzPts val="1700"/>
              <a:buAutoNum type="arabicPeriod"/>
            </a:pPr>
            <a:r>
              <a:rPr lang="en" sz="1700"/>
              <a:t>Register your child as a student with disabilities</a:t>
            </a:r>
            <a:endParaRPr sz="1700"/>
          </a:p>
          <a:p>
            <a:pPr indent="-336550" lvl="0" marL="457200" rtl="0" algn="l">
              <a:spcBef>
                <a:spcPts val="0"/>
              </a:spcBef>
              <a:spcAft>
                <a:spcPts val="0"/>
              </a:spcAft>
              <a:buSzPts val="1700"/>
              <a:buAutoNum type="arabicPeriod"/>
            </a:pPr>
            <a:r>
              <a:rPr lang="en" sz="1700"/>
              <a:t>No IEP - 504 Plan </a:t>
            </a:r>
            <a:endParaRPr sz="1700"/>
          </a:p>
          <a:p>
            <a:pPr indent="-336550" lvl="0" marL="457200" rtl="0" algn="l">
              <a:spcBef>
                <a:spcPts val="0"/>
              </a:spcBef>
              <a:spcAft>
                <a:spcPts val="0"/>
              </a:spcAft>
              <a:buSzPts val="1700"/>
              <a:buAutoNum type="arabicPeriod"/>
            </a:pPr>
            <a:r>
              <a:rPr lang="en" sz="1700"/>
              <a:t>Your child will need to be able to advocate for themselves</a:t>
            </a:r>
            <a:endParaRPr sz="1700"/>
          </a:p>
          <a:p>
            <a:pPr indent="-336550" lvl="0" marL="457200" rtl="0" algn="l">
              <a:spcBef>
                <a:spcPts val="0"/>
              </a:spcBef>
              <a:spcAft>
                <a:spcPts val="0"/>
              </a:spcAft>
              <a:buSzPts val="1700"/>
              <a:buAutoNum type="arabicPeriod"/>
            </a:pPr>
            <a:r>
              <a:rPr lang="en" sz="1700"/>
              <a:t>The college will not speak with you </a:t>
            </a:r>
            <a:endParaRPr sz="1700"/>
          </a:p>
          <a:p>
            <a:pPr indent="-336550" lvl="0" marL="457200" rtl="0" algn="l">
              <a:spcBef>
                <a:spcPts val="0"/>
              </a:spcBef>
              <a:spcAft>
                <a:spcPts val="0"/>
              </a:spcAft>
              <a:buSzPts val="1700"/>
              <a:buAutoNum type="arabicPeriod"/>
            </a:pPr>
            <a:r>
              <a:rPr lang="en" sz="1700"/>
              <a:t>Consider College Programs for  Students with Disabilities </a:t>
            </a:r>
            <a:endParaRPr sz="1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Programs for Students with Disabilities </a:t>
            </a:r>
            <a:endParaRPr/>
          </a:p>
        </p:txBody>
      </p:sp>
      <p:sp>
        <p:nvSpPr>
          <p:cNvPr id="227" name="Google Shape;227;p2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sz="1800"/>
              <a:t>1</a:t>
            </a:r>
            <a:r>
              <a:rPr lang="en" sz="1900"/>
              <a:t>8-21 year old Programs vs Traditional  Programs</a:t>
            </a:r>
            <a:endParaRPr sz="1900"/>
          </a:p>
          <a:p>
            <a:pPr indent="0" lvl="0" marL="0" rtl="0" algn="l">
              <a:spcBef>
                <a:spcPts val="1200"/>
              </a:spcBef>
              <a:spcAft>
                <a:spcPts val="0"/>
              </a:spcAft>
              <a:buNone/>
            </a:pPr>
            <a:r>
              <a:rPr lang="en" sz="1700"/>
              <a:t>If  the Team has decided that your child is not ready to graduate yet ( even though they have met their academic requirements). It may be possible for them to attend one or more years in a 18-21 year old program. These programs can take place in many </a:t>
            </a:r>
            <a:r>
              <a:rPr lang="en" sz="1700"/>
              <a:t>different</a:t>
            </a:r>
            <a:r>
              <a:rPr lang="en" sz="1700"/>
              <a:t> locations including colleges, your local high school and out of </a:t>
            </a:r>
            <a:r>
              <a:rPr lang="en" sz="1700"/>
              <a:t>distinct</a:t>
            </a:r>
            <a:r>
              <a:rPr lang="en" sz="1700"/>
              <a:t> locations. Depending on the Individual needs of your child.</a:t>
            </a:r>
            <a:endParaRPr sz="1700"/>
          </a:p>
          <a:p>
            <a:pPr indent="0" lvl="0" marL="0" rtl="0" algn="l">
              <a:spcBef>
                <a:spcPts val="1200"/>
              </a:spcBef>
              <a:spcAft>
                <a:spcPts val="0"/>
              </a:spcAft>
              <a:buNone/>
            </a:pPr>
            <a:r>
              <a:t/>
            </a:r>
            <a:endParaRPr sz="1700"/>
          </a:p>
          <a:p>
            <a:pPr indent="0" lvl="0" marL="0" rtl="0" algn="l">
              <a:spcBef>
                <a:spcPts val="1200"/>
              </a:spcBef>
              <a:spcAft>
                <a:spcPts val="1200"/>
              </a:spcAft>
              <a:buNone/>
            </a:pPr>
            <a:r>
              <a:rPr i="1" lang="en" sz="2170">
                <a:latin typeface="Comfortaa"/>
                <a:ea typeface="Comfortaa"/>
                <a:cs typeface="Comfortaa"/>
                <a:sym typeface="Comfortaa"/>
              </a:rPr>
              <a:t>Your child can participate in graduation without accepting their Diploma</a:t>
            </a:r>
            <a:endParaRPr i="1" sz="2170">
              <a:latin typeface="Comfortaa"/>
              <a:ea typeface="Comfortaa"/>
              <a:cs typeface="Comfortaa"/>
              <a:sym typeface="Comforta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College Programs for Students with Disabilities </a:t>
            </a:r>
            <a:endParaRPr/>
          </a:p>
        </p:txBody>
      </p:sp>
      <p:sp>
        <p:nvSpPr>
          <p:cNvPr id="233" name="Google Shape;233;p30"/>
          <p:cNvSpPr txBox="1"/>
          <p:nvPr>
            <p:ph idx="1" type="body"/>
          </p:nvPr>
        </p:nvSpPr>
        <p:spPr>
          <a:xfrm>
            <a:off x="688400" y="1990725"/>
            <a:ext cx="76365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https://www.petersons.com/blog/20-great-colleges-for-students-with-learning-disabilities/</a:t>
            </a:r>
            <a:endParaRPr sz="1500"/>
          </a:p>
          <a:p>
            <a:pPr indent="0" lvl="0" marL="0" rtl="0" algn="l">
              <a:spcBef>
                <a:spcPts val="1200"/>
              </a:spcBef>
              <a:spcAft>
                <a:spcPts val="0"/>
              </a:spcAft>
              <a:buNone/>
            </a:pPr>
            <a:r>
              <a:rPr lang="en"/>
              <a:t>									</a:t>
            </a:r>
            <a:r>
              <a:rPr lang="en" sz="1317">
                <a:solidFill>
                  <a:srgbClr val="151F48"/>
                </a:solidFill>
                <a:highlight>
                  <a:srgbClr val="FFFFFF"/>
                </a:highlight>
                <a:latin typeface="Roboto"/>
                <a:ea typeface="Roboto"/>
                <a:cs typeface="Roboto"/>
                <a:sym typeface="Roboto"/>
              </a:rPr>
              <a:t>	</a:t>
            </a:r>
            <a:endParaRPr sz="1317">
              <a:solidFill>
                <a:srgbClr val="151F48"/>
              </a:solidFill>
              <a:highlight>
                <a:srgbClr val="FFFFFF"/>
              </a:highlight>
              <a:latin typeface="Roboto"/>
              <a:ea typeface="Roboto"/>
              <a:cs typeface="Roboto"/>
              <a:sym typeface="Roboto"/>
            </a:endParaRPr>
          </a:p>
          <a:p>
            <a:pPr indent="0" lvl="0" marL="0" rtl="0" algn="l">
              <a:spcBef>
                <a:spcPts val="1200"/>
              </a:spcBef>
              <a:spcAft>
                <a:spcPts val="0"/>
              </a:spcAft>
              <a:buNone/>
            </a:pPr>
            <a:r>
              <a:rPr lang="en" sz="1608" u="sng">
                <a:solidFill>
                  <a:srgbClr val="1155CC"/>
                </a:solidFill>
                <a:highlight>
                  <a:srgbClr val="FFFFFF"/>
                </a:highlight>
                <a:latin typeface="Roboto"/>
                <a:ea typeface="Roboto"/>
                <a:cs typeface="Roboto"/>
                <a:sym typeface="Roboto"/>
                <a:hlinkClick r:id="rId3">
                  <a:extLst>
                    <a:ext uri="{A12FA001-AC4F-418D-AE19-62706E023703}">
                      <ahyp:hlinkClr val="tx"/>
                    </a:ext>
                  </a:extLst>
                </a:hlinkClick>
              </a:rPr>
              <a:t>https://www.verywellhealth.com/best-colleges-and-universities-for-disabled-students-</a:t>
            </a:r>
            <a:endParaRPr sz="1200">
              <a:solidFill>
                <a:srgbClr val="151F48"/>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1200"/>
              </a:spcBef>
              <a:spcAft>
                <a:spcPts val="1200"/>
              </a:spcAft>
              <a:buNone/>
            </a:pPr>
            <a:r>
              <a:rPr lang="en" sz="1600"/>
              <a:t>https://www.bestvalueschools.org/colleges-for-students-with-autism/</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Added Responsibilities </a:t>
            </a:r>
            <a:endParaRPr/>
          </a:p>
        </p:txBody>
      </p:sp>
      <p:sp>
        <p:nvSpPr>
          <p:cNvPr id="239" name="Google Shape;239;p3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Starting asking your teen to take on </a:t>
            </a:r>
            <a:r>
              <a:rPr lang="en" sz="1500"/>
              <a:t>additional</a:t>
            </a:r>
            <a:r>
              <a:rPr lang="en" sz="1500"/>
              <a:t> responsibilities around the house.</a:t>
            </a:r>
            <a:endParaRPr sz="1500"/>
          </a:p>
          <a:p>
            <a:pPr indent="0" lvl="0" marL="0" rtl="0" algn="l">
              <a:spcBef>
                <a:spcPts val="1200"/>
              </a:spcBef>
              <a:spcAft>
                <a:spcPts val="0"/>
              </a:spcAft>
              <a:buNone/>
            </a:pPr>
            <a:r>
              <a:rPr lang="en" sz="1500"/>
              <a:t>Have them start making more decisions</a:t>
            </a:r>
            <a:endParaRPr sz="1500"/>
          </a:p>
          <a:p>
            <a:pPr indent="0" lvl="0" marL="0" rtl="0" algn="l">
              <a:spcBef>
                <a:spcPts val="1200"/>
              </a:spcBef>
              <a:spcAft>
                <a:spcPts val="1200"/>
              </a:spcAft>
              <a:buNone/>
            </a:pPr>
            <a:r>
              <a:rPr lang="en" sz="1500"/>
              <a:t>It is important that they learn to make </a:t>
            </a:r>
            <a:r>
              <a:rPr lang="en" sz="1500"/>
              <a:t>decisions</a:t>
            </a:r>
            <a:r>
              <a:rPr lang="en" sz="1500"/>
              <a:t> for themselves.</a:t>
            </a:r>
            <a:endParaRPr sz="15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Pay Attention to Mental Health</a:t>
            </a:r>
            <a:endParaRPr/>
          </a:p>
        </p:txBody>
      </p:sp>
      <p:sp>
        <p:nvSpPr>
          <p:cNvPr id="245" name="Google Shape;245;p32"/>
          <p:cNvSpPr txBox="1"/>
          <p:nvPr>
            <p:ph idx="1" type="body"/>
          </p:nvPr>
        </p:nvSpPr>
        <p:spPr>
          <a:xfrm>
            <a:off x="4662925" y="1990725"/>
            <a:ext cx="3661800" cy="2448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sz="1400"/>
              <a:t>Do you notice your teen acting </a:t>
            </a:r>
            <a:r>
              <a:rPr lang="en" sz="1400"/>
              <a:t>differently</a:t>
            </a:r>
            <a:endParaRPr sz="1400"/>
          </a:p>
          <a:p>
            <a:pPr indent="-317500" lvl="0" marL="457200" rtl="0" algn="l">
              <a:spcBef>
                <a:spcPts val="0"/>
              </a:spcBef>
              <a:spcAft>
                <a:spcPts val="0"/>
              </a:spcAft>
              <a:buSzPts val="1400"/>
              <a:buAutoNum type="arabicPeriod"/>
            </a:pPr>
            <a:r>
              <a:rPr lang="en" sz="1400"/>
              <a:t>Are grades dropping</a:t>
            </a:r>
            <a:endParaRPr sz="1400"/>
          </a:p>
          <a:p>
            <a:pPr indent="-317500" lvl="0" marL="457200" rtl="0" algn="l">
              <a:spcBef>
                <a:spcPts val="0"/>
              </a:spcBef>
              <a:spcAft>
                <a:spcPts val="0"/>
              </a:spcAft>
              <a:buSzPts val="1400"/>
              <a:buAutoNum type="arabicPeriod"/>
            </a:pPr>
            <a:r>
              <a:rPr lang="en" sz="1400"/>
              <a:t>New Friends</a:t>
            </a:r>
            <a:endParaRPr sz="1400"/>
          </a:p>
          <a:p>
            <a:pPr indent="-317500" lvl="0" marL="457200" rtl="0" algn="l">
              <a:spcBef>
                <a:spcPts val="0"/>
              </a:spcBef>
              <a:spcAft>
                <a:spcPts val="0"/>
              </a:spcAft>
              <a:buSzPts val="1400"/>
              <a:buAutoNum type="arabicPeriod"/>
            </a:pPr>
            <a:r>
              <a:rPr lang="en" sz="1400"/>
              <a:t>No Friend</a:t>
            </a:r>
            <a:endParaRPr sz="1400"/>
          </a:p>
          <a:p>
            <a:pPr indent="-317500" lvl="0" marL="457200" rtl="0" algn="l">
              <a:spcBef>
                <a:spcPts val="0"/>
              </a:spcBef>
              <a:spcAft>
                <a:spcPts val="0"/>
              </a:spcAft>
              <a:buSzPts val="1400"/>
              <a:buAutoNum type="arabicPeriod"/>
            </a:pPr>
            <a:r>
              <a:rPr lang="en" sz="1400"/>
              <a:t>Withdrawn </a:t>
            </a:r>
            <a:endParaRPr sz="1400"/>
          </a:p>
          <a:p>
            <a:pPr indent="0" lvl="0" marL="0" rtl="0" algn="l">
              <a:spcBef>
                <a:spcPts val="1200"/>
              </a:spcBef>
              <a:spcAft>
                <a:spcPts val="1200"/>
              </a:spcAft>
              <a:buNone/>
            </a:pPr>
            <a:r>
              <a:rPr lang="en" sz="1400"/>
              <a:t>It is important to keep talking to your teen make sure that the pressure of having to decide what’s next  or keep up is not too much</a:t>
            </a:r>
            <a:endParaRPr sz="1400"/>
          </a:p>
        </p:txBody>
      </p:sp>
      <p:pic>
        <p:nvPicPr>
          <p:cNvPr id="246" name="Google Shape;246;p32"/>
          <p:cNvPicPr preferRelativeResize="0"/>
          <p:nvPr/>
        </p:nvPicPr>
        <p:blipFill>
          <a:blip r:embed="rId3">
            <a:alphaModFix/>
          </a:blip>
          <a:stretch>
            <a:fillRect/>
          </a:stretch>
        </p:blipFill>
        <p:spPr>
          <a:xfrm>
            <a:off x="819150" y="1990725"/>
            <a:ext cx="3843774" cy="244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Realistic Expectations </a:t>
            </a:r>
            <a:endParaRPr/>
          </a:p>
        </p:txBody>
      </p:sp>
      <p:sp>
        <p:nvSpPr>
          <p:cNvPr id="252" name="Google Shape;252;p33"/>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Talk Honestly about your expectations for your teen.</a:t>
            </a:r>
            <a:endParaRPr/>
          </a:p>
          <a:p>
            <a:pPr indent="0" lvl="0" marL="0" rtl="0" algn="l">
              <a:spcBef>
                <a:spcPts val="1200"/>
              </a:spcBef>
              <a:spcAft>
                <a:spcPts val="0"/>
              </a:spcAft>
              <a:buNone/>
            </a:pPr>
            <a:r>
              <a:rPr lang="en"/>
              <a:t>What do they want to do?</a:t>
            </a:r>
            <a:endParaRPr/>
          </a:p>
          <a:p>
            <a:pPr indent="0" lvl="0" marL="0" rtl="0" algn="l">
              <a:spcBef>
                <a:spcPts val="1200"/>
              </a:spcBef>
              <a:spcAft>
                <a:spcPts val="0"/>
              </a:spcAft>
              <a:buNone/>
            </a:pPr>
            <a:r>
              <a:rPr lang="en"/>
              <a:t>College is not the only answer.</a:t>
            </a:r>
            <a:endParaRPr/>
          </a:p>
          <a:p>
            <a:pPr indent="0" lvl="0" marL="0" rtl="0" algn="l">
              <a:spcBef>
                <a:spcPts val="1200"/>
              </a:spcBef>
              <a:spcAft>
                <a:spcPts val="1200"/>
              </a:spcAft>
              <a:buNone/>
            </a:pPr>
            <a:r>
              <a:rPr lang="en"/>
              <a:t>Community College is a good alternative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DVRS </a:t>
            </a:r>
            <a:endParaRPr/>
          </a:p>
        </p:txBody>
      </p:sp>
      <p:sp>
        <p:nvSpPr>
          <p:cNvPr id="258" name="Google Shape;258;p3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lnSpcReduction="10000"/>
          </a:bodyPr>
          <a:lstStyle/>
          <a:p>
            <a:pPr indent="0" lvl="0" marL="0" rtl="0" algn="l">
              <a:spcBef>
                <a:spcPts val="1200"/>
              </a:spcBef>
              <a:spcAft>
                <a:spcPts val="0"/>
              </a:spcAft>
              <a:buNone/>
            </a:pPr>
            <a:r>
              <a:rPr lang="en" sz="1500">
                <a:solidFill>
                  <a:srgbClr val="212529"/>
                </a:solidFill>
                <a:highlight>
                  <a:srgbClr val="FFFFFF"/>
                </a:highlight>
                <a:latin typeface="Roboto"/>
                <a:ea typeface="Roboto"/>
                <a:cs typeface="Roboto"/>
                <a:sym typeface="Roboto"/>
              </a:rPr>
              <a:t>The New Jersey Division of Vocational Rehabilitation Services (DVRS) works with students who have disabilities, including those with a 504 Plan or other documented disability that impedes a student’s ability to succeed in competitive employment.</a:t>
            </a:r>
            <a:endParaRPr sz="1500">
              <a:solidFill>
                <a:srgbClr val="181716"/>
              </a:solidFill>
              <a:latin typeface="Arial"/>
              <a:ea typeface="Arial"/>
              <a:cs typeface="Arial"/>
              <a:sym typeface="Arial"/>
            </a:endParaRPr>
          </a:p>
          <a:p>
            <a:pPr indent="0" lvl="0" marL="0" rtl="0" algn="l">
              <a:spcBef>
                <a:spcPts val="120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Referral</a:t>
            </a:r>
            <a:endParaRPr>
              <a:solidFill>
                <a:srgbClr val="000000"/>
              </a:solidFill>
              <a:latin typeface="Arial"/>
              <a:ea typeface="Arial"/>
              <a:cs typeface="Arial"/>
              <a:sym typeface="Arial"/>
            </a:endParaRPr>
          </a:p>
          <a:p>
            <a:pPr indent="0" lvl="0" marL="0" rtl="0" algn="l">
              <a:spcBef>
                <a:spcPts val="0"/>
              </a:spcBef>
              <a:spcAft>
                <a:spcPts val="0"/>
              </a:spcAft>
              <a:buNone/>
            </a:pPr>
            <a:r>
              <a:rPr lang="en" sz="1400">
                <a:solidFill>
                  <a:srgbClr val="151F48"/>
                </a:solidFill>
                <a:highlight>
                  <a:srgbClr val="FFFFFF"/>
                </a:highlight>
                <a:latin typeface="Roboto"/>
                <a:ea typeface="Roboto"/>
                <a:cs typeface="Roboto"/>
                <a:sym typeface="Roboto"/>
              </a:rPr>
              <a:t> A student,  may be referred to DVRS at age 14. The person who refers them  may be a staff person from their  school like a teacher or someone the  child study team, but a parent or another adult can refer  to DVRS as well. Usually this referral is made in senior year of high school </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DVRS </a:t>
            </a:r>
            <a:endParaRPr/>
          </a:p>
        </p:txBody>
      </p:sp>
      <p:sp>
        <p:nvSpPr>
          <p:cNvPr id="264" name="Google Shape;264;p35"/>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If your child is found eligible for services from DVRS they will work with the counselor to create an </a:t>
            </a:r>
            <a:endParaRPr sz="1400"/>
          </a:p>
          <a:p>
            <a:pPr indent="0" lvl="0" marL="0" rtl="0" algn="l">
              <a:spcBef>
                <a:spcPts val="1200"/>
              </a:spcBef>
              <a:spcAft>
                <a:spcPts val="0"/>
              </a:spcAft>
              <a:buNone/>
            </a:pPr>
            <a:r>
              <a:t/>
            </a:r>
            <a:endParaRPr sz="1400"/>
          </a:p>
          <a:p>
            <a:pPr indent="0" lvl="0" marL="0" rtl="0" algn="l">
              <a:spcBef>
                <a:spcPts val="1200"/>
              </a:spcBef>
              <a:spcAft>
                <a:spcPts val="0"/>
              </a:spcAft>
              <a:buNone/>
            </a:pPr>
            <a:r>
              <a:rPr lang="en" sz="1700">
                <a:solidFill>
                  <a:srgbClr val="151F48"/>
                </a:solidFill>
                <a:highlight>
                  <a:srgbClr val="FFFFFF"/>
                </a:highlight>
                <a:latin typeface="Roboto"/>
                <a:ea typeface="Roboto"/>
                <a:cs typeface="Roboto"/>
                <a:sym typeface="Roboto"/>
              </a:rPr>
              <a:t>IPE individualized Plan for Employment IPE</a:t>
            </a:r>
            <a:endParaRPr sz="1700">
              <a:solidFill>
                <a:srgbClr val="151F48"/>
              </a:solidFill>
              <a:highlight>
                <a:srgbClr val="FFFFFF"/>
              </a:highlight>
              <a:latin typeface="Roboto"/>
              <a:ea typeface="Roboto"/>
              <a:cs typeface="Roboto"/>
              <a:sym typeface="Roboto"/>
            </a:endParaRPr>
          </a:p>
          <a:p>
            <a:pPr indent="0" lvl="0" marL="0" rtl="0" algn="l">
              <a:spcBef>
                <a:spcPts val="0"/>
              </a:spcBef>
              <a:spcAft>
                <a:spcPts val="0"/>
              </a:spcAft>
              <a:buNone/>
            </a:pPr>
            <a:r>
              <a:rPr lang="en" sz="1400">
                <a:solidFill>
                  <a:srgbClr val="151F48"/>
                </a:solidFill>
                <a:highlight>
                  <a:srgbClr val="FFFFFF"/>
                </a:highlight>
                <a:latin typeface="Roboto"/>
                <a:ea typeface="Roboto"/>
                <a:cs typeface="Roboto"/>
                <a:sym typeface="Roboto"/>
              </a:rPr>
              <a:t>An  IPE includes vocational goals (the type of work you will be doing) and the services you will receive in order to meet those goals.</a:t>
            </a:r>
            <a:endParaRPr sz="1400">
              <a:solidFill>
                <a:srgbClr val="151F48"/>
              </a:solidFill>
              <a:highlight>
                <a:srgbClr val="FFFFFF"/>
              </a:highlight>
              <a:latin typeface="Roboto"/>
              <a:ea typeface="Roboto"/>
              <a:cs typeface="Roboto"/>
              <a:sym typeface="Roboto"/>
            </a:endParaRPr>
          </a:p>
          <a:p>
            <a:pPr indent="0" lvl="0" marL="0" rtl="0" algn="l">
              <a:spcBef>
                <a:spcPts val="0"/>
              </a:spcBef>
              <a:spcAft>
                <a:spcPts val="1200"/>
              </a:spcAft>
              <a:buNone/>
            </a:pPr>
            <a:r>
              <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36"/>
          <p:cNvPicPr preferRelativeResize="0"/>
          <p:nvPr/>
        </p:nvPicPr>
        <p:blipFill>
          <a:blip r:embed="rId3">
            <a:alphaModFix/>
          </a:blip>
          <a:stretch>
            <a:fillRect/>
          </a:stretch>
        </p:blipFill>
        <p:spPr>
          <a:xfrm>
            <a:off x="152400" y="152400"/>
            <a:ext cx="4838701" cy="4838701"/>
          </a:xfrm>
          <a:prstGeom prst="rect">
            <a:avLst/>
          </a:prstGeom>
          <a:noFill/>
          <a:ln>
            <a:noFill/>
          </a:ln>
        </p:spPr>
      </p:pic>
      <p:sp>
        <p:nvSpPr>
          <p:cNvPr id="270" name="Google Shape;270;p36"/>
          <p:cNvSpPr txBox="1"/>
          <p:nvPr/>
        </p:nvSpPr>
        <p:spPr>
          <a:xfrm>
            <a:off x="5104525" y="519550"/>
            <a:ext cx="40653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Calibri"/>
                <a:ea typeface="Calibri"/>
                <a:cs typeface="Calibri"/>
                <a:sym typeface="Calibri"/>
              </a:rPr>
              <a:t>Questions, Comments, Discussion…</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lang="en" sz="3000">
                <a:latin typeface="Calibri"/>
                <a:ea typeface="Calibri"/>
                <a:cs typeface="Calibri"/>
                <a:sym typeface="Calibri"/>
              </a:rPr>
              <a:t>Monica@includenj.org</a:t>
            </a:r>
            <a:endParaRPr sz="30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